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73" r:id="rId4"/>
    <p:sldId id="259" r:id="rId5"/>
    <p:sldId id="258" r:id="rId6"/>
    <p:sldId id="274" r:id="rId7"/>
    <p:sldId id="275" r:id="rId8"/>
    <p:sldId id="287" r:id="rId9"/>
    <p:sldId id="292" r:id="rId10"/>
    <p:sldId id="260" r:id="rId11"/>
    <p:sldId id="291" r:id="rId12"/>
    <p:sldId id="276" r:id="rId13"/>
    <p:sldId id="288" r:id="rId14"/>
    <p:sldId id="277" r:id="rId15"/>
    <p:sldId id="289" r:id="rId16"/>
    <p:sldId id="278" r:id="rId17"/>
    <p:sldId id="290" r:id="rId18"/>
    <p:sldId id="279" r:id="rId19"/>
    <p:sldId id="262" r:id="rId20"/>
    <p:sldId id="293" r:id="rId21"/>
    <p:sldId id="263" r:id="rId22"/>
    <p:sldId id="280" r:id="rId23"/>
    <p:sldId id="281" r:id="rId24"/>
    <p:sldId id="283" r:id="rId25"/>
    <p:sldId id="284" r:id="rId26"/>
    <p:sldId id="285" r:id="rId27"/>
    <p:sldId id="282" r:id="rId28"/>
    <p:sldId id="286" r:id="rId29"/>
    <p:sldId id="264" r:id="rId30"/>
    <p:sldId id="265" r:id="rId31"/>
    <p:sldId id="271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1AC5AF7-D218-4514-A227-DE4DF8FEC446}" type="datetimeFigureOut">
              <a:rPr/>
              <a:pPr>
                <a:defRPr/>
              </a:pPr>
              <a:t>5/3/2012</a:t>
            </a:fld>
            <a:endParaRPr dirty="0"/>
          </a:p>
        </p:txBody>
      </p:sp>
      <p:sp>
        <p:nvSpPr>
          <p:cNvPr id="7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/>
          </a:p>
        </p:txBody>
      </p:sp>
      <p:sp>
        <p:nvSpPr>
          <p:cNvPr id="8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7A7A4E8-B4A3-4AD9-81E6-D22D07C0D9E9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55FC0-4563-4C47-9222-C2F643576CD8}" type="datetimeFigureOut">
              <a:rPr lang="en-US"/>
              <a:pPr>
                <a:defRPr/>
              </a:pPr>
              <a:t>5/3/2012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BF9F9-63A7-4BB9-8F59-7A8F3047CD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1536B13-120D-40BD-8A87-BFF665F68CA7}" type="datetimeFigureOut">
              <a:rPr lang="en-US"/>
              <a:pPr>
                <a:defRPr/>
              </a:pPr>
              <a:t>5/3/2012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A8B0E97E-B103-424F-A688-B621341C6B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8E300-E2A6-495B-BB15-49E42512E4DA}" type="datetimeFigureOut">
              <a:rPr lang="en-US"/>
              <a:pPr>
                <a:defRPr/>
              </a:pPr>
              <a:t>5/3/2012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6364B-8D92-41F0-A39C-086D7FA397B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EAE164B7-D414-4801-95E9-8DCD082FF6EC}" type="datetimeFigureOut">
              <a:rPr lang="en-US"/>
              <a:pPr>
                <a:defRPr/>
              </a:pPr>
              <a:t>5/3/2012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 dirty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A2A77BD-A99C-4C7C-8B81-B28A0FC7AAF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2DE77-746A-4DB7-8FE3-44A1E826E601}" type="datetimeFigureOut">
              <a:rPr lang="en-US"/>
              <a:pPr>
                <a:defRPr/>
              </a:pPr>
              <a:t>5/3/2012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9B0BC-F207-4E90-9DBE-41C8185774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ED308-B187-4627-A31F-5A1FBE1C7AED}" type="datetimeFigureOut">
              <a:rPr lang="en-US"/>
              <a:pPr>
                <a:defRPr/>
              </a:pPr>
              <a:t>5/3/2012</a:t>
            </a:fld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FF2AE-8886-401C-B63A-5A232B1D54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53E395-E98E-45C4-BF83-7DD48141B0C6}" type="datetimeFigureOut">
              <a:rPr lang="en-US"/>
              <a:pPr>
                <a:defRPr/>
              </a:pPr>
              <a:t>5/3/2012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FEBEF-3001-43C5-B002-D9D88EB026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798C9-5E8E-4AF8-AC0C-F33150888E62}" type="datetimeFigureOut">
              <a:rPr lang="en-US"/>
              <a:pPr>
                <a:defRPr/>
              </a:pPr>
              <a:t>5/3/2012</a:t>
            </a:fld>
            <a:endParaRPr lang="en-US" dirty="0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D7A-6E86-4AD0-99A3-67C5F984006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38DACD-5FB0-4B63-B235-9F9053782386}" type="datetimeFigureOut">
              <a:rPr lang="en-US"/>
              <a:pPr>
                <a:defRPr/>
              </a:pPr>
              <a:t>5/3/2012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5342D-7D01-4687-B3B9-A7E69B6E1EA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47F1F1B-3D0A-48A9-926B-71453EE05A19}" type="datetimeFigureOut">
              <a:rPr lang="en-US"/>
              <a:pPr>
                <a:defRPr/>
              </a:pPr>
              <a:t>5/3/2012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984E498-DEC1-4C97-92D9-CFC904F6FF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0" name="Text Placeholder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F9A69D7E-7AF5-4E77-8FD1-2D269DC05F67}" type="datetimeFigureOut">
              <a:rPr lang="en-US"/>
              <a:pPr>
                <a:defRPr/>
              </a:pPr>
              <a:t>5/3/2012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dirty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smtClean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6250648D-A9E5-4474-BD7F-4F632197389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9" r:id="rId2"/>
    <p:sldLayoutId id="2147483721" r:id="rId3"/>
    <p:sldLayoutId id="2147483718" r:id="rId4"/>
    <p:sldLayoutId id="2147483717" r:id="rId5"/>
    <p:sldLayoutId id="2147483716" r:id="rId6"/>
    <p:sldLayoutId id="2147483715" r:id="rId7"/>
    <p:sldLayoutId id="2147483714" r:id="rId8"/>
    <p:sldLayoutId id="2147483722" r:id="rId9"/>
    <p:sldLayoutId id="2147483713" r:id="rId10"/>
    <p:sldLayoutId id="214748372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The Nature of Nature vs. Nurture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4388" y="3540125"/>
            <a:ext cx="5114925" cy="11017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mtClean="0"/>
              <a:t>Kevin,</a:t>
            </a:r>
          </a:p>
          <a:p>
            <a:pPr>
              <a:lnSpc>
                <a:spcPct val="90000"/>
              </a:lnSpc>
            </a:pPr>
            <a:r>
              <a:rPr lang="en-US" smtClean="0"/>
              <a:t>George, </a:t>
            </a:r>
          </a:p>
          <a:p>
            <a:pPr>
              <a:lnSpc>
                <a:spcPct val="90000"/>
              </a:lnSpc>
            </a:pPr>
            <a:r>
              <a:rPr lang="en-US" smtClean="0"/>
              <a:t>Zachary</a:t>
            </a:r>
          </a:p>
        </p:txBody>
      </p:sp>
      <p:pic>
        <p:nvPicPr>
          <p:cNvPr id="1331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0"/>
            <a:ext cx="4873625" cy="325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2390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Exploratory Data- Gender vs. “nature vs. Nurture”</a:t>
            </a:r>
            <a:endParaRPr lang="en-US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447800"/>
            <a:ext cx="4038600" cy="2827338"/>
          </a:xfrm>
        </p:spPr>
      </p:pic>
      <p:sp>
        <p:nvSpPr>
          <p:cNvPr id="22531" name="TextBox 8"/>
          <p:cNvSpPr txBox="1">
            <a:spLocks noChangeArrowheads="1"/>
          </p:cNvSpPr>
          <p:nvPr/>
        </p:nvSpPr>
        <p:spPr bwMode="auto">
          <a:xfrm>
            <a:off x="381000" y="3962400"/>
            <a:ext cx="3581400" cy="1108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Trebuchet MS" pitchFamily="34" charset="0"/>
              </a:rPr>
              <a:t>Choice A: Majority/All Nature</a:t>
            </a:r>
          </a:p>
          <a:p>
            <a:r>
              <a:rPr lang="en-US" sz="1600">
                <a:latin typeface="Trebuchet MS" pitchFamily="34" charset="0"/>
              </a:rPr>
              <a:t>Choice B: 50/50 Nature/Nurture</a:t>
            </a:r>
          </a:p>
          <a:p>
            <a:r>
              <a:rPr lang="en-US" sz="1600">
                <a:latin typeface="Trebuchet MS" pitchFamily="34" charset="0"/>
              </a:rPr>
              <a:t>Choice C: Majority/ All Nurture</a:t>
            </a:r>
          </a:p>
          <a:p>
            <a:endParaRPr lang="en-US">
              <a:latin typeface="Trebuchet MS" pitchFamily="34" charset="0"/>
            </a:endParaRPr>
          </a:p>
        </p:txBody>
      </p:sp>
      <p:sp>
        <p:nvSpPr>
          <p:cNvPr id="22532" name="TextBox 9"/>
          <p:cNvSpPr txBox="1">
            <a:spLocks noChangeArrowheads="1"/>
          </p:cNvSpPr>
          <p:nvPr/>
        </p:nvSpPr>
        <p:spPr bwMode="auto">
          <a:xfrm>
            <a:off x="457200" y="5181600"/>
            <a:ext cx="1295400" cy="584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Trebuchet MS" pitchFamily="34" charset="0"/>
              </a:rPr>
              <a:t>M: Male </a:t>
            </a:r>
          </a:p>
          <a:p>
            <a:r>
              <a:rPr lang="en-US" sz="1600">
                <a:latin typeface="Trebuchet MS" pitchFamily="34" charset="0"/>
              </a:rPr>
              <a:t>F: Female</a:t>
            </a:r>
          </a:p>
        </p:txBody>
      </p:sp>
      <p:pic>
        <p:nvPicPr>
          <p:cNvPr id="2253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1676400"/>
            <a:ext cx="3722688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Exploratory Data- Gender vs. “nature vs. Nurture”</a:t>
            </a:r>
            <a:endParaRPr lang="en-US" dirty="0"/>
          </a:p>
        </p:txBody>
      </p:sp>
      <p:sp>
        <p:nvSpPr>
          <p:cNvPr id="23554" name="Content Placeholder 3"/>
          <p:cNvSpPr>
            <a:spLocks noGrp="1"/>
          </p:cNvSpPr>
          <p:nvPr>
            <p:ph idx="1"/>
          </p:nvPr>
        </p:nvSpPr>
        <p:spPr>
          <a:xfrm>
            <a:off x="457200" y="1609725"/>
            <a:ext cx="2971800" cy="3478213"/>
          </a:xfrm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en-US" smtClean="0"/>
              <a:t>Males:</a:t>
            </a:r>
          </a:p>
          <a:p>
            <a:pPr lvl="1">
              <a:buFontTx/>
              <a:buChar char="-"/>
            </a:pPr>
            <a:r>
              <a:rPr lang="en-US" smtClean="0"/>
              <a:t>Choice A: 27.1%</a:t>
            </a:r>
          </a:p>
          <a:p>
            <a:pPr lvl="1">
              <a:buFontTx/>
              <a:buChar char="-"/>
            </a:pPr>
            <a:r>
              <a:rPr lang="en-US" smtClean="0"/>
              <a:t>Choice B: 35.6%</a:t>
            </a:r>
          </a:p>
          <a:p>
            <a:pPr lvl="1">
              <a:buFontTx/>
              <a:buChar char="-"/>
            </a:pPr>
            <a:r>
              <a:rPr lang="en-US" smtClean="0"/>
              <a:t>Choice C: 37.3%</a:t>
            </a:r>
          </a:p>
          <a:p>
            <a:pPr>
              <a:buFontTx/>
              <a:buChar char="-"/>
            </a:pPr>
            <a:r>
              <a:rPr lang="en-US" smtClean="0"/>
              <a:t>Females:</a:t>
            </a:r>
          </a:p>
          <a:p>
            <a:pPr lvl="1">
              <a:buFontTx/>
              <a:buChar char="-"/>
            </a:pPr>
            <a:r>
              <a:rPr lang="en-US" smtClean="0"/>
              <a:t>Choice A: 20.8%</a:t>
            </a:r>
          </a:p>
          <a:p>
            <a:pPr lvl="1">
              <a:buFontTx/>
              <a:buChar char="-"/>
            </a:pPr>
            <a:r>
              <a:rPr lang="en-US" smtClean="0"/>
              <a:t>Choice B: 45.8%</a:t>
            </a:r>
          </a:p>
          <a:p>
            <a:pPr lvl="1">
              <a:buFontTx/>
              <a:buChar char="-"/>
            </a:pPr>
            <a:r>
              <a:rPr lang="en-US" smtClean="0"/>
              <a:t>Choice C: 33.3%</a:t>
            </a:r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400" y="2819400"/>
            <a:ext cx="4265613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2390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Exploratory Data: Decade Born vs. “Nature vs. Nurture” </a:t>
            </a:r>
            <a:endParaRPr lang="en-US" dirty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81000" y="1143000"/>
            <a:ext cx="4343400" cy="2562225"/>
          </a:xfrm>
        </p:spPr>
      </p:pic>
      <p:sp>
        <p:nvSpPr>
          <p:cNvPr id="24579" name="TextBox 5"/>
          <p:cNvSpPr txBox="1">
            <a:spLocks noChangeArrowheads="1"/>
          </p:cNvSpPr>
          <p:nvPr/>
        </p:nvSpPr>
        <p:spPr bwMode="auto">
          <a:xfrm>
            <a:off x="228600" y="3810000"/>
            <a:ext cx="4732338" cy="1477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Trebuchet MS" pitchFamily="34" charset="0"/>
              </a:rPr>
              <a:t>Choice A: Majority/All Nature</a:t>
            </a:r>
          </a:p>
          <a:p>
            <a:r>
              <a:rPr lang="en-US" sz="2400">
                <a:latin typeface="Trebuchet MS" pitchFamily="34" charset="0"/>
              </a:rPr>
              <a:t>Choice B: 50/50 Nature/Nurture</a:t>
            </a:r>
          </a:p>
          <a:p>
            <a:r>
              <a:rPr lang="en-US" sz="2400">
                <a:latin typeface="Trebuchet MS" pitchFamily="34" charset="0"/>
              </a:rPr>
              <a:t>Choice C: Majority/ All Nurture</a:t>
            </a:r>
          </a:p>
          <a:p>
            <a:endParaRPr lang="en-US">
              <a:latin typeface="Trebuchet MS" pitchFamily="34" charset="0"/>
            </a:endParaRPr>
          </a:p>
        </p:txBody>
      </p:sp>
      <p:sp>
        <p:nvSpPr>
          <p:cNvPr id="24580" name="TextBox 6"/>
          <p:cNvSpPr txBox="1">
            <a:spLocks noChangeArrowheads="1"/>
          </p:cNvSpPr>
          <p:nvPr/>
        </p:nvSpPr>
        <p:spPr bwMode="auto">
          <a:xfrm>
            <a:off x="228600" y="5486400"/>
            <a:ext cx="4038600" cy="830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Trebuchet MS" pitchFamily="34" charset="0"/>
              </a:rPr>
              <a:t>Decade A: 1930s-1960s</a:t>
            </a:r>
          </a:p>
          <a:p>
            <a:r>
              <a:rPr lang="en-US" sz="2400">
                <a:latin typeface="Trebuchet MS" pitchFamily="34" charset="0"/>
              </a:rPr>
              <a:t>Decade B: 1970s-1990s</a:t>
            </a:r>
          </a:p>
        </p:txBody>
      </p:sp>
      <p:pic>
        <p:nvPicPr>
          <p:cNvPr id="2458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1143000"/>
            <a:ext cx="3540125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4" descr="http://5.mshcdn.com/wp-content/uploads/2010/02/Picture-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0" y="4343400"/>
            <a:ext cx="3086100" cy="2178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Exploratory Data: Decade Born vs. “Nature vs. Nurture” </a:t>
            </a:r>
            <a:endParaRPr lang="en-US" dirty="0"/>
          </a:p>
        </p:txBody>
      </p:sp>
      <p:pic>
        <p:nvPicPr>
          <p:cNvPr id="25602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09600" y="1752600"/>
            <a:ext cx="3200400" cy="4846638"/>
          </a:xfrm>
        </p:spPr>
      </p:pic>
      <p:sp>
        <p:nvSpPr>
          <p:cNvPr id="25603" name="Rectangle 4"/>
          <p:cNvSpPr>
            <a:spLocks noChangeArrowheads="1"/>
          </p:cNvSpPr>
          <p:nvPr/>
        </p:nvSpPr>
        <p:spPr bwMode="auto">
          <a:xfrm>
            <a:off x="3886200" y="1981200"/>
            <a:ext cx="4572000" cy="35401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en-US" sz="2800">
                <a:latin typeface="Trebuchet MS" pitchFamily="34" charset="0"/>
              </a:rPr>
              <a:t>1930s-1960s:</a:t>
            </a:r>
          </a:p>
          <a:p>
            <a:pPr lvl="1">
              <a:buFontTx/>
              <a:buChar char="-"/>
            </a:pPr>
            <a:r>
              <a:rPr lang="en-US" sz="2800">
                <a:latin typeface="Trebuchet MS" pitchFamily="34" charset="0"/>
              </a:rPr>
              <a:t>Choice A: 40.8%</a:t>
            </a:r>
          </a:p>
          <a:p>
            <a:pPr lvl="1">
              <a:buFontTx/>
              <a:buChar char="-"/>
            </a:pPr>
            <a:r>
              <a:rPr lang="en-US" sz="2800">
                <a:latin typeface="Trebuchet MS" pitchFamily="34" charset="0"/>
              </a:rPr>
              <a:t>Choice B: 28.6%</a:t>
            </a:r>
          </a:p>
          <a:p>
            <a:pPr lvl="1">
              <a:buFontTx/>
              <a:buChar char="-"/>
            </a:pPr>
            <a:r>
              <a:rPr lang="en-US" sz="2800">
                <a:latin typeface="Trebuchet MS" pitchFamily="34" charset="0"/>
              </a:rPr>
              <a:t>Choice C: 30.6%</a:t>
            </a:r>
          </a:p>
          <a:p>
            <a:pPr>
              <a:buFontTx/>
              <a:buChar char="-"/>
            </a:pPr>
            <a:r>
              <a:rPr lang="en-US" sz="2800">
                <a:latin typeface="Trebuchet MS" pitchFamily="34" charset="0"/>
              </a:rPr>
              <a:t>1970s-1990s:</a:t>
            </a:r>
          </a:p>
          <a:p>
            <a:pPr lvl="1">
              <a:buFontTx/>
              <a:buChar char="-"/>
            </a:pPr>
            <a:r>
              <a:rPr lang="en-US" sz="2800">
                <a:latin typeface="Trebuchet MS" pitchFamily="34" charset="0"/>
              </a:rPr>
              <a:t>Choice A: 10.3%</a:t>
            </a:r>
          </a:p>
          <a:p>
            <a:pPr lvl="1">
              <a:buFontTx/>
              <a:buChar char="-"/>
            </a:pPr>
            <a:r>
              <a:rPr lang="en-US" sz="2800">
                <a:latin typeface="Trebuchet MS" pitchFamily="34" charset="0"/>
              </a:rPr>
              <a:t>Choice B: 50%</a:t>
            </a:r>
          </a:p>
          <a:p>
            <a:pPr lvl="1">
              <a:buFontTx/>
              <a:buChar char="-"/>
            </a:pPr>
            <a:r>
              <a:rPr lang="en-US" sz="2800">
                <a:latin typeface="Trebuchet MS" pitchFamily="34" charset="0"/>
              </a:rPr>
              <a:t>Choice C: 39.7%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5344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Exploratory Data: political Affiliation vs. “nature vs. Nurture”</a:t>
            </a:r>
            <a:endParaRPr lang="en-US" dirty="0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2400" y="1676400"/>
            <a:ext cx="4559300" cy="2625725"/>
          </a:xfrm>
        </p:spPr>
      </p:pic>
      <p:sp>
        <p:nvSpPr>
          <p:cNvPr id="26627" name="TextBox 5"/>
          <p:cNvSpPr txBox="1">
            <a:spLocks noChangeArrowheads="1"/>
          </p:cNvSpPr>
          <p:nvPr/>
        </p:nvSpPr>
        <p:spPr bwMode="auto">
          <a:xfrm>
            <a:off x="4343400" y="3962400"/>
            <a:ext cx="3581400" cy="1108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Trebuchet MS" pitchFamily="34" charset="0"/>
              </a:rPr>
              <a:t>Choice A: Majority/All Nature</a:t>
            </a:r>
          </a:p>
          <a:p>
            <a:r>
              <a:rPr lang="en-US" sz="1600">
                <a:latin typeface="Trebuchet MS" pitchFamily="34" charset="0"/>
              </a:rPr>
              <a:t>Choice B: 50/50 Nature/Nurture</a:t>
            </a:r>
          </a:p>
          <a:p>
            <a:r>
              <a:rPr lang="en-US" sz="1600">
                <a:latin typeface="Trebuchet MS" pitchFamily="34" charset="0"/>
              </a:rPr>
              <a:t>Choice C: Majority/ All Nurture</a:t>
            </a:r>
          </a:p>
          <a:p>
            <a:endParaRPr lang="en-US">
              <a:latin typeface="Trebuchet MS" pitchFamily="34" charset="0"/>
            </a:endParaRPr>
          </a:p>
        </p:txBody>
      </p:sp>
      <p:sp>
        <p:nvSpPr>
          <p:cNvPr id="26628" name="TextBox 6"/>
          <p:cNvSpPr txBox="1">
            <a:spLocks noChangeArrowheads="1"/>
          </p:cNvSpPr>
          <p:nvPr/>
        </p:nvSpPr>
        <p:spPr bwMode="auto">
          <a:xfrm>
            <a:off x="4648200" y="5257800"/>
            <a:ext cx="3276600" cy="8620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Trebuchet MS" pitchFamily="34" charset="0"/>
              </a:rPr>
              <a:t>D: Democrat</a:t>
            </a:r>
          </a:p>
          <a:p>
            <a:r>
              <a:rPr lang="en-US" sz="1600">
                <a:latin typeface="Trebuchet MS" pitchFamily="34" charset="0"/>
              </a:rPr>
              <a:t>O: Other</a:t>
            </a:r>
          </a:p>
          <a:p>
            <a:r>
              <a:rPr lang="en-US" sz="1600">
                <a:latin typeface="Trebuchet MS" pitchFamily="34" charset="0"/>
              </a:rPr>
              <a:t>R: Republican</a:t>
            </a:r>
          </a:p>
        </p:txBody>
      </p:sp>
      <p:pic>
        <p:nvPicPr>
          <p:cNvPr id="2662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4191000"/>
            <a:ext cx="2886075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0" y="1193800"/>
            <a:ext cx="2895600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85344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Exploratory Data: political Affiliation vs. “nature vs. Nurture”</a:t>
            </a:r>
            <a:endParaRPr lang="en-US" dirty="0"/>
          </a:p>
        </p:txBody>
      </p:sp>
      <p:sp>
        <p:nvSpPr>
          <p:cNvPr id="27650" name="Content Placeholder 3"/>
          <p:cNvSpPr>
            <a:spLocks noGrp="1"/>
          </p:cNvSpPr>
          <p:nvPr>
            <p:ph idx="1"/>
          </p:nvPr>
        </p:nvSpPr>
        <p:spPr>
          <a:xfrm>
            <a:off x="457200" y="1447800"/>
            <a:ext cx="3200400" cy="5208588"/>
          </a:xfrm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en-US" smtClean="0"/>
              <a:t>Democrats:</a:t>
            </a:r>
          </a:p>
          <a:p>
            <a:pPr lvl="1">
              <a:buFontTx/>
              <a:buChar char="-"/>
            </a:pPr>
            <a:r>
              <a:rPr lang="en-US" smtClean="0"/>
              <a:t>Choice A: 26.3%</a:t>
            </a:r>
          </a:p>
          <a:p>
            <a:pPr lvl="1">
              <a:buFontTx/>
              <a:buChar char="-"/>
            </a:pPr>
            <a:r>
              <a:rPr lang="en-US" smtClean="0"/>
              <a:t>Choice B: 39.5%</a:t>
            </a:r>
          </a:p>
          <a:p>
            <a:pPr lvl="1">
              <a:buFontTx/>
              <a:buChar char="-"/>
            </a:pPr>
            <a:r>
              <a:rPr lang="en-US" smtClean="0"/>
              <a:t>Choice C: 34.2%</a:t>
            </a:r>
          </a:p>
          <a:p>
            <a:pPr>
              <a:buFontTx/>
              <a:buChar char="-"/>
            </a:pPr>
            <a:r>
              <a:rPr lang="en-US" smtClean="0"/>
              <a:t>Republicans:</a:t>
            </a:r>
          </a:p>
          <a:p>
            <a:pPr lvl="1">
              <a:buFontTx/>
              <a:buChar char="-"/>
            </a:pPr>
            <a:r>
              <a:rPr lang="en-US" smtClean="0"/>
              <a:t>Choice A: 10.3%</a:t>
            </a:r>
          </a:p>
          <a:p>
            <a:pPr lvl="1">
              <a:buFontTx/>
              <a:buChar char="-"/>
            </a:pPr>
            <a:r>
              <a:rPr lang="en-US" smtClean="0"/>
              <a:t>Choice B: 50%</a:t>
            </a:r>
          </a:p>
          <a:p>
            <a:pPr lvl="1">
              <a:buFontTx/>
              <a:buChar char="-"/>
            </a:pPr>
            <a:r>
              <a:rPr lang="en-US" smtClean="0"/>
              <a:t>Choice C: 39.7%</a:t>
            </a:r>
          </a:p>
          <a:p>
            <a:pPr>
              <a:buFontTx/>
              <a:buChar char="-"/>
            </a:pPr>
            <a:r>
              <a:rPr lang="en-US" smtClean="0"/>
              <a:t>Other</a:t>
            </a:r>
          </a:p>
          <a:p>
            <a:pPr lvl="1">
              <a:buFontTx/>
              <a:buChar char="-"/>
            </a:pPr>
            <a:r>
              <a:rPr lang="en-US" smtClean="0"/>
              <a:t>Choice A: 33.3%</a:t>
            </a:r>
          </a:p>
          <a:p>
            <a:pPr lvl="1">
              <a:buFontTx/>
              <a:buChar char="-"/>
            </a:pPr>
            <a:r>
              <a:rPr lang="en-US" smtClean="0"/>
              <a:t>Choice B: 36.7%</a:t>
            </a:r>
          </a:p>
          <a:p>
            <a:pPr lvl="1">
              <a:buFontTx/>
              <a:buChar char="-"/>
            </a:pPr>
            <a:r>
              <a:rPr lang="en-US" smtClean="0"/>
              <a:t>Choice C: 30%</a:t>
            </a: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0" y="2362200"/>
            <a:ext cx="4230688" cy="345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Exploratory data: Siblings vs. “nature vs. Nurture”</a:t>
            </a:r>
            <a:endParaRPr lang="en-US" dirty="0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81000" y="1524000"/>
            <a:ext cx="4076700" cy="2438400"/>
          </a:xfrm>
        </p:spPr>
      </p:pic>
      <p:sp>
        <p:nvSpPr>
          <p:cNvPr id="28675" name="TextBox 5"/>
          <p:cNvSpPr txBox="1">
            <a:spLocks noChangeArrowheads="1"/>
          </p:cNvSpPr>
          <p:nvPr/>
        </p:nvSpPr>
        <p:spPr bwMode="auto">
          <a:xfrm>
            <a:off x="381000" y="3962400"/>
            <a:ext cx="3581400" cy="1108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Trebuchet MS" pitchFamily="34" charset="0"/>
              </a:rPr>
              <a:t>Choice A: Majority/All Nature</a:t>
            </a:r>
          </a:p>
          <a:p>
            <a:r>
              <a:rPr lang="en-US" sz="1600">
                <a:latin typeface="Trebuchet MS" pitchFamily="34" charset="0"/>
              </a:rPr>
              <a:t>Choice B: 50/50 Nature/Nurture</a:t>
            </a:r>
          </a:p>
          <a:p>
            <a:r>
              <a:rPr lang="en-US" sz="1600">
                <a:latin typeface="Trebuchet MS" pitchFamily="34" charset="0"/>
              </a:rPr>
              <a:t>Choice C: Majority/ All Nurture</a:t>
            </a:r>
          </a:p>
          <a:p>
            <a:endParaRPr lang="en-US">
              <a:latin typeface="Trebuchet MS" pitchFamily="34" charset="0"/>
            </a:endParaRPr>
          </a:p>
        </p:txBody>
      </p:sp>
      <p:sp>
        <p:nvSpPr>
          <p:cNvPr id="28676" name="TextBox 6"/>
          <p:cNvSpPr txBox="1">
            <a:spLocks noChangeArrowheads="1"/>
          </p:cNvSpPr>
          <p:nvPr/>
        </p:nvSpPr>
        <p:spPr bwMode="auto">
          <a:xfrm>
            <a:off x="381000" y="5181600"/>
            <a:ext cx="3200400" cy="584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Trebuchet MS" pitchFamily="34" charset="0"/>
              </a:rPr>
              <a:t>Sibling Choice A: 0-2 Siblings</a:t>
            </a:r>
          </a:p>
          <a:p>
            <a:r>
              <a:rPr lang="en-US" sz="1600">
                <a:latin typeface="Trebuchet MS" pitchFamily="34" charset="0"/>
              </a:rPr>
              <a:t>Sibling Choice B: 3+ Siblings</a:t>
            </a:r>
          </a:p>
        </p:txBody>
      </p:sp>
      <p:pic>
        <p:nvPicPr>
          <p:cNvPr id="2867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2514600"/>
            <a:ext cx="3757613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Exploratory data: Siblings vs. “nature vs. Nurture”</a:t>
            </a:r>
            <a:endParaRPr lang="en-US" dirty="0"/>
          </a:p>
        </p:txBody>
      </p:sp>
      <p:pic>
        <p:nvPicPr>
          <p:cNvPr id="29698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85800" y="2057400"/>
            <a:ext cx="3825875" cy="3883025"/>
          </a:xfrm>
        </p:spPr>
      </p:pic>
      <p:sp>
        <p:nvSpPr>
          <p:cNvPr id="29699" name="TextBox 4"/>
          <p:cNvSpPr txBox="1">
            <a:spLocks noChangeArrowheads="1"/>
          </p:cNvSpPr>
          <p:nvPr/>
        </p:nvSpPr>
        <p:spPr bwMode="auto">
          <a:xfrm>
            <a:off x="5029200" y="2286000"/>
            <a:ext cx="2667000" cy="34163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Trebuchet MS" pitchFamily="34" charset="0"/>
              </a:rPr>
              <a:t>-0 to 2 Siblings:</a:t>
            </a:r>
          </a:p>
          <a:p>
            <a:r>
              <a:rPr lang="en-US" sz="2400">
                <a:latin typeface="Trebuchet MS" pitchFamily="34" charset="0"/>
              </a:rPr>
              <a:t>-Choice A: 10.8%</a:t>
            </a:r>
          </a:p>
          <a:p>
            <a:r>
              <a:rPr lang="en-US" sz="2400">
                <a:latin typeface="Trebuchet MS" pitchFamily="34" charset="0"/>
              </a:rPr>
              <a:t>Choice B: 52.3%</a:t>
            </a:r>
          </a:p>
          <a:p>
            <a:r>
              <a:rPr lang="en-US" sz="2400">
                <a:latin typeface="Trebuchet MS" pitchFamily="34" charset="0"/>
              </a:rPr>
              <a:t>Choice C: 36.9%</a:t>
            </a:r>
          </a:p>
          <a:p>
            <a:endParaRPr lang="en-US" sz="2400">
              <a:latin typeface="Trebuchet MS" pitchFamily="34" charset="0"/>
            </a:endParaRPr>
          </a:p>
          <a:p>
            <a:r>
              <a:rPr lang="en-US" sz="2400">
                <a:latin typeface="Trebuchet MS" pitchFamily="34" charset="0"/>
              </a:rPr>
              <a:t>-3+ Siblings </a:t>
            </a:r>
          </a:p>
          <a:p>
            <a:pPr>
              <a:buFontTx/>
              <a:buChar char="-"/>
            </a:pPr>
            <a:r>
              <a:rPr lang="en-US" sz="2400">
                <a:latin typeface="Trebuchet MS" pitchFamily="34" charset="0"/>
              </a:rPr>
              <a:t>Choice A: 45.2%</a:t>
            </a:r>
          </a:p>
          <a:p>
            <a:pPr>
              <a:buFontTx/>
              <a:buChar char="-"/>
            </a:pPr>
            <a:r>
              <a:rPr lang="en-US" sz="2400">
                <a:latin typeface="Trebuchet MS" pitchFamily="34" charset="0"/>
              </a:rPr>
              <a:t>Choice B: 21.4%</a:t>
            </a:r>
          </a:p>
          <a:p>
            <a:pPr>
              <a:buFontTx/>
              <a:buChar char="-"/>
            </a:pPr>
            <a:r>
              <a:rPr lang="en-US" sz="2400">
                <a:latin typeface="Trebuchet MS" pitchFamily="34" charset="0"/>
              </a:rPr>
              <a:t>Choice C: 33.3%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457200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Sample Population</a:t>
            </a:r>
            <a:endParaRPr lang="en-US" dirty="0"/>
          </a:p>
        </p:txBody>
      </p:sp>
      <p:pic>
        <p:nvPicPr>
          <p:cNvPr id="307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8600" y="838200"/>
            <a:ext cx="3429000" cy="2797175"/>
          </a:xfrm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800" y="762000"/>
            <a:ext cx="34290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3733800"/>
            <a:ext cx="3509963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67200" y="3810000"/>
            <a:ext cx="3352800" cy="273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6" name="TextBox 6"/>
          <p:cNvSpPr txBox="1">
            <a:spLocks noChangeArrowheads="1"/>
          </p:cNvSpPr>
          <p:nvPr/>
        </p:nvSpPr>
        <p:spPr bwMode="auto">
          <a:xfrm>
            <a:off x="914400" y="1905000"/>
            <a:ext cx="914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rebuchet MS" pitchFamily="34" charset="0"/>
              </a:rPr>
              <a:t>44.9%</a:t>
            </a:r>
          </a:p>
        </p:txBody>
      </p:sp>
      <p:sp>
        <p:nvSpPr>
          <p:cNvPr id="30727" name="TextBox 7"/>
          <p:cNvSpPr txBox="1">
            <a:spLocks noChangeArrowheads="1"/>
          </p:cNvSpPr>
          <p:nvPr/>
        </p:nvSpPr>
        <p:spPr bwMode="auto">
          <a:xfrm>
            <a:off x="2438400" y="1828800"/>
            <a:ext cx="914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rebuchet MS" pitchFamily="34" charset="0"/>
              </a:rPr>
              <a:t>55.1%</a:t>
            </a:r>
          </a:p>
        </p:txBody>
      </p:sp>
      <p:sp>
        <p:nvSpPr>
          <p:cNvPr id="30728" name="TextBox 8"/>
          <p:cNvSpPr txBox="1">
            <a:spLocks noChangeArrowheads="1"/>
          </p:cNvSpPr>
          <p:nvPr/>
        </p:nvSpPr>
        <p:spPr bwMode="auto">
          <a:xfrm>
            <a:off x="4724400" y="4648200"/>
            <a:ext cx="83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rebuchet MS" pitchFamily="34" charset="0"/>
              </a:rPr>
              <a:t>35.5%</a:t>
            </a:r>
          </a:p>
        </p:txBody>
      </p:sp>
      <p:sp>
        <p:nvSpPr>
          <p:cNvPr id="30729" name="TextBox 9"/>
          <p:cNvSpPr txBox="1">
            <a:spLocks noChangeArrowheads="1"/>
          </p:cNvSpPr>
          <p:nvPr/>
        </p:nvSpPr>
        <p:spPr bwMode="auto">
          <a:xfrm>
            <a:off x="5791200" y="4876800"/>
            <a:ext cx="609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rebuchet MS" pitchFamily="34" charset="0"/>
              </a:rPr>
              <a:t>28%</a:t>
            </a:r>
          </a:p>
        </p:txBody>
      </p:sp>
      <p:sp>
        <p:nvSpPr>
          <p:cNvPr id="30730" name="TextBox 10"/>
          <p:cNvSpPr txBox="1">
            <a:spLocks noChangeArrowheads="1"/>
          </p:cNvSpPr>
          <p:nvPr/>
        </p:nvSpPr>
        <p:spPr bwMode="auto">
          <a:xfrm>
            <a:off x="6705600" y="4724400"/>
            <a:ext cx="914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rebuchet MS" pitchFamily="34" charset="0"/>
              </a:rPr>
              <a:t>36.5%</a:t>
            </a:r>
          </a:p>
        </p:txBody>
      </p:sp>
      <p:sp>
        <p:nvSpPr>
          <p:cNvPr id="30731" name="TextBox 12"/>
          <p:cNvSpPr txBox="1">
            <a:spLocks noChangeArrowheads="1"/>
          </p:cNvSpPr>
          <p:nvPr/>
        </p:nvSpPr>
        <p:spPr bwMode="auto">
          <a:xfrm>
            <a:off x="1219200" y="4724400"/>
            <a:ext cx="83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rebuchet MS" pitchFamily="34" charset="0"/>
              </a:rPr>
              <a:t>60.7%</a:t>
            </a:r>
          </a:p>
        </p:txBody>
      </p:sp>
      <p:sp>
        <p:nvSpPr>
          <p:cNvPr id="30732" name="TextBox 13"/>
          <p:cNvSpPr txBox="1">
            <a:spLocks noChangeArrowheads="1"/>
          </p:cNvSpPr>
          <p:nvPr/>
        </p:nvSpPr>
        <p:spPr bwMode="auto">
          <a:xfrm>
            <a:off x="2667000" y="5105400"/>
            <a:ext cx="914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rebuchet MS" pitchFamily="34" charset="0"/>
              </a:rPr>
              <a:t>39.3%</a:t>
            </a:r>
          </a:p>
        </p:txBody>
      </p:sp>
      <p:sp>
        <p:nvSpPr>
          <p:cNvPr id="30733" name="TextBox 14"/>
          <p:cNvSpPr txBox="1">
            <a:spLocks noChangeArrowheads="1"/>
          </p:cNvSpPr>
          <p:nvPr/>
        </p:nvSpPr>
        <p:spPr bwMode="auto">
          <a:xfrm>
            <a:off x="4800600" y="1981200"/>
            <a:ext cx="914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rebuchet MS" pitchFamily="34" charset="0"/>
              </a:rPr>
              <a:t>45.8%</a:t>
            </a:r>
          </a:p>
        </p:txBody>
      </p:sp>
      <p:sp>
        <p:nvSpPr>
          <p:cNvPr id="30734" name="TextBox 15"/>
          <p:cNvSpPr txBox="1">
            <a:spLocks noChangeArrowheads="1"/>
          </p:cNvSpPr>
          <p:nvPr/>
        </p:nvSpPr>
        <p:spPr bwMode="auto">
          <a:xfrm>
            <a:off x="6248400" y="1676400"/>
            <a:ext cx="914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rebuchet MS" pitchFamily="34" charset="0"/>
              </a:rPr>
              <a:t>54.2%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Conclusions About population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Political affiliation and gender do </a:t>
            </a:r>
            <a:r>
              <a:rPr lang="en-US" b="1" u="sng" dirty="0" smtClean="0"/>
              <a:t>not</a:t>
            </a:r>
            <a:r>
              <a:rPr lang="en-US" dirty="0" smtClean="0"/>
              <a:t> effect an individual’s opinions on Nature vs. Nurture in our community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Decade born and number of siblings </a:t>
            </a:r>
            <a:r>
              <a:rPr lang="en-US" b="1" u="sng" dirty="0" smtClean="0"/>
              <a:t>DO </a:t>
            </a:r>
            <a:r>
              <a:rPr lang="en-US" dirty="0" smtClean="0"/>
              <a:t>effect an individual’s opinion on Nature vs. Nurture</a:t>
            </a:r>
          </a:p>
          <a:p>
            <a:pPr marL="521208" lvl="1" fontAlgn="auto">
              <a:spcAft>
                <a:spcPts val="0"/>
              </a:spcAft>
              <a:buClr>
                <a:schemeClr val="accent4"/>
              </a:buClr>
              <a:buFont typeface="Wingdings 2"/>
              <a:buChar char=""/>
              <a:defRPr/>
            </a:pPr>
            <a:r>
              <a:rPr lang="en-US" dirty="0" smtClean="0">
                <a:solidFill>
                  <a:schemeClr val="tx1">
                    <a:tint val="85000"/>
                  </a:schemeClr>
                </a:solidFill>
              </a:rPr>
              <a:t>Individuals born from 1930s-1960s more likely to believe that NATURE is a larger factor</a:t>
            </a:r>
          </a:p>
          <a:p>
            <a:pPr marL="521208" lvl="1" fontAlgn="auto">
              <a:spcAft>
                <a:spcPts val="0"/>
              </a:spcAft>
              <a:buClr>
                <a:schemeClr val="accent4"/>
              </a:buClr>
              <a:buFont typeface="Wingdings 2"/>
              <a:buChar char=""/>
              <a:defRPr/>
            </a:pPr>
            <a:r>
              <a:rPr lang="en-US" dirty="0" smtClean="0">
                <a:solidFill>
                  <a:schemeClr val="tx1">
                    <a:tint val="85000"/>
                  </a:schemeClr>
                </a:solidFill>
              </a:rPr>
              <a:t>Individuals born from 1970s-1990s more likely to believe that Nature and Nurture play equal roles or that NURTURE is a larger factor</a:t>
            </a:r>
          </a:p>
          <a:p>
            <a:pPr marL="521208" lvl="1" fontAlgn="auto">
              <a:spcAft>
                <a:spcPts val="0"/>
              </a:spcAft>
              <a:buClr>
                <a:schemeClr val="accent4"/>
              </a:buClr>
              <a:buFont typeface="Wingdings 2"/>
              <a:buChar char=""/>
              <a:defRPr/>
            </a:pPr>
            <a:r>
              <a:rPr lang="en-US" dirty="0" smtClean="0">
                <a:solidFill>
                  <a:schemeClr val="tx1">
                    <a:tint val="85000"/>
                  </a:schemeClr>
                </a:solidFill>
              </a:rPr>
              <a:t>Individuals with 3+ siblings are more likely to believe that NATURE is a larger factor</a:t>
            </a:r>
            <a:endParaRPr lang="en-US" dirty="0">
              <a:solidFill>
                <a:schemeClr val="tx1">
                  <a:tint val="8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2390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Background of Nature vs. nurture</a:t>
            </a:r>
            <a:endParaRPr lang="en-US" dirty="0"/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239000" cy="5181600"/>
          </a:xfrm>
        </p:spPr>
        <p:txBody>
          <a:bodyPr/>
          <a:lstStyle/>
          <a:p>
            <a:r>
              <a:rPr lang="en-US" smtClean="0"/>
              <a:t>Conceptual Origins</a:t>
            </a:r>
          </a:p>
          <a:p>
            <a:pPr lvl="1"/>
            <a:r>
              <a:rPr lang="en-US" smtClean="0"/>
              <a:t>Nature- behavioral and personality traits originate from heredity</a:t>
            </a:r>
          </a:p>
          <a:p>
            <a:pPr lvl="2"/>
            <a:r>
              <a:rPr lang="en-US" smtClean="0"/>
              <a:t>Traits come from biological parents</a:t>
            </a:r>
          </a:p>
          <a:p>
            <a:pPr lvl="1"/>
            <a:r>
              <a:rPr lang="en-US" smtClean="0"/>
              <a:t>Nurture- behavioral and personality traits come from the environment in which individual is raised in</a:t>
            </a:r>
          </a:p>
          <a:p>
            <a:pPr lvl="2"/>
            <a:r>
              <a:rPr lang="en-US" smtClean="0"/>
              <a:t>Traits come from setting</a:t>
            </a:r>
          </a:p>
          <a:p>
            <a:pPr lvl="2"/>
            <a:endParaRPr lang="en-US" smtClean="0"/>
          </a:p>
          <a:p>
            <a:pPr lvl="2"/>
            <a:endParaRPr lang="en-US" smtClean="0"/>
          </a:p>
          <a:p>
            <a:endParaRPr lang="en-US" smtClean="0"/>
          </a:p>
        </p:txBody>
      </p:sp>
      <p:pic>
        <p:nvPicPr>
          <p:cNvPr id="14339" name="Picture 2" descr="http://www.csb.yale.edu/userguides/graphics/ribbons/help/dna_rgb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4648200"/>
            <a:ext cx="2438400" cy="195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Box 7"/>
          <p:cNvSpPr txBox="1">
            <a:spLocks noChangeArrowheads="1"/>
          </p:cNvSpPr>
          <p:nvPr/>
        </p:nvSpPr>
        <p:spPr bwMode="auto">
          <a:xfrm>
            <a:off x="3429000" y="5181600"/>
            <a:ext cx="990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800">
                <a:latin typeface="Trebuchet MS" pitchFamily="34" charset="0"/>
              </a:rPr>
              <a:t>vs.</a:t>
            </a:r>
          </a:p>
        </p:txBody>
      </p:sp>
      <p:pic>
        <p:nvPicPr>
          <p:cNvPr id="1434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4565650"/>
            <a:ext cx="3733800" cy="209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Inferential Analysis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73914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X²Test of independence: Gender and “Nature Vs. Nurture”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7239000" cy="2514600"/>
          </a:xfrm>
        </p:spPr>
        <p:txBody>
          <a:bodyPr>
            <a:normAutofit fontScale="85000"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Conditions</a:t>
            </a:r>
          </a:p>
          <a:p>
            <a:pPr marL="521208" lvl="1" fontAlgn="auto">
              <a:spcAft>
                <a:spcPts val="0"/>
              </a:spcAft>
              <a:buClr>
                <a:schemeClr val="accent4"/>
              </a:buClr>
              <a:buFont typeface="Wingdings 2"/>
              <a:buChar char=""/>
              <a:defRPr/>
            </a:pPr>
            <a:r>
              <a:rPr lang="en-US" dirty="0" smtClean="0">
                <a:solidFill>
                  <a:schemeClr val="tx1">
                    <a:tint val="85000"/>
                  </a:schemeClr>
                </a:solidFill>
              </a:rPr>
              <a:t>1) Categorical Data--- Gender is categorical</a:t>
            </a:r>
          </a:p>
          <a:p>
            <a:pPr marL="521208" lvl="1" fontAlgn="auto">
              <a:spcAft>
                <a:spcPts val="0"/>
              </a:spcAft>
              <a:buClr>
                <a:schemeClr val="accent4"/>
              </a:buClr>
              <a:buFont typeface="Wingdings 2"/>
              <a:buChar char=""/>
              <a:defRPr/>
            </a:pPr>
            <a:r>
              <a:rPr lang="en-US" dirty="0" smtClean="0">
                <a:solidFill>
                  <a:schemeClr val="tx1">
                    <a:tint val="85000"/>
                  </a:schemeClr>
                </a:solidFill>
              </a:rPr>
              <a:t>2) SRS--- Yes, systematic sampling of random population</a:t>
            </a:r>
          </a:p>
          <a:p>
            <a:pPr marL="521208" lvl="1" fontAlgn="auto">
              <a:spcAft>
                <a:spcPts val="0"/>
              </a:spcAft>
              <a:buClr>
                <a:schemeClr val="accent4"/>
              </a:buClr>
              <a:buFont typeface="Wingdings 2"/>
              <a:buChar char=""/>
              <a:defRPr/>
            </a:pPr>
            <a:r>
              <a:rPr lang="en-US" dirty="0" smtClean="0">
                <a:solidFill>
                  <a:schemeClr val="tx1">
                    <a:tint val="85000"/>
                  </a:schemeClr>
                </a:solidFill>
              </a:rPr>
              <a:t>3) All expected counts ≥5--- Yes they are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Ho: No association exists between Gender and </a:t>
            </a:r>
            <a:r>
              <a:rPr lang="en-US" dirty="0" err="1" smtClean="0"/>
              <a:t>NvN</a:t>
            </a:r>
            <a:endParaRPr lang="en-US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Ha: Association exists between Gender and </a:t>
            </a:r>
            <a:r>
              <a:rPr lang="en-US" dirty="0" err="1" smtClean="0"/>
              <a:t>NvN</a:t>
            </a:r>
            <a:endParaRPr lang="en-US" dirty="0" smtClean="0"/>
          </a:p>
          <a:p>
            <a:pPr marL="521208" lvl="1" fontAlgn="auto">
              <a:spcAft>
                <a:spcPts val="0"/>
              </a:spcAft>
              <a:buClr>
                <a:schemeClr val="accent4"/>
              </a:buClr>
              <a:buFont typeface="Wingdings 2"/>
              <a:buChar char=""/>
              <a:defRPr/>
            </a:pPr>
            <a:endParaRPr lang="en-US" dirty="0">
              <a:solidFill>
                <a:schemeClr val="tx1">
                  <a:tint val="85000"/>
                </a:schemeClr>
              </a:solidFill>
            </a:endParaRPr>
          </a:p>
        </p:txBody>
      </p:sp>
      <p:pic>
        <p:nvPicPr>
          <p:cNvPr id="3379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3733800"/>
            <a:ext cx="4849813" cy="280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7724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X²Test of independence: Gender and “Nature Vs. Nurture”</a:t>
            </a:r>
            <a:endParaRPr lang="en-US" dirty="0"/>
          </a:p>
        </p:txBody>
      </p:sp>
      <p:graphicFrame>
        <p:nvGraphicFramePr>
          <p:cNvPr id="34818" name="Object 2"/>
          <p:cNvGraphicFramePr>
            <a:graphicFrameLocks noChangeAspect="1"/>
          </p:cNvGraphicFramePr>
          <p:nvPr/>
        </p:nvGraphicFramePr>
        <p:xfrm>
          <a:off x="1152525" y="2286000"/>
          <a:ext cx="5700713" cy="647700"/>
        </p:xfrm>
        <a:graphic>
          <a:graphicData uri="http://schemas.openxmlformats.org/presentationml/2006/ole">
            <p:oleObj spid="_x0000_s34818" name="Equation" r:id="rId3" imgW="3695400" imgH="419040" progId="Equation.3">
              <p:embed/>
            </p:oleObj>
          </a:graphicData>
        </a:graphic>
      </p:graphicFrame>
      <p:sp>
        <p:nvSpPr>
          <p:cNvPr id="34820" name="TextBox 4"/>
          <p:cNvSpPr txBox="1">
            <a:spLocks noChangeArrowheads="1"/>
          </p:cNvSpPr>
          <p:nvPr/>
        </p:nvSpPr>
        <p:spPr bwMode="auto">
          <a:xfrm>
            <a:off x="457200" y="3200400"/>
            <a:ext cx="7696200" cy="323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Trebuchet MS" pitchFamily="34" charset="0"/>
              </a:rPr>
              <a:t>DF= 2		 P(X²&gt;1.237)= .54</a:t>
            </a:r>
          </a:p>
          <a:p>
            <a:endParaRPr lang="en-US" sz="2400">
              <a:latin typeface="Trebuchet MS" pitchFamily="34" charset="0"/>
            </a:endParaRPr>
          </a:p>
          <a:p>
            <a:endParaRPr lang="en-US" sz="2400">
              <a:latin typeface="Trebuchet MS" pitchFamily="34" charset="0"/>
            </a:endParaRPr>
          </a:p>
          <a:p>
            <a:r>
              <a:rPr lang="en-US" sz="2400">
                <a:latin typeface="Trebuchet MS" pitchFamily="34" charset="0"/>
              </a:rPr>
              <a:t>-We fail to reject Ho because P-value .54 &gt; </a:t>
            </a:r>
            <a:r>
              <a:rPr lang="el-GR" sz="2400">
                <a:latin typeface="Trebuchet MS" pitchFamily="34" charset="0"/>
              </a:rPr>
              <a:t>α</a:t>
            </a:r>
            <a:r>
              <a:rPr lang="en-US" sz="2400">
                <a:latin typeface="Trebuchet MS" pitchFamily="34" charset="0"/>
              </a:rPr>
              <a:t>= .05.</a:t>
            </a:r>
          </a:p>
          <a:p>
            <a:r>
              <a:rPr lang="en-US" sz="2400">
                <a:latin typeface="Trebuchet MS" pitchFamily="34" charset="0"/>
              </a:rPr>
              <a:t>-We have sufficient evidence that there is no association between gender and opinion on Nature vs. Nurture</a:t>
            </a:r>
          </a:p>
          <a:p>
            <a:endParaRPr lang="en-US">
              <a:latin typeface="Trebuchet MS" pitchFamily="34" charset="0"/>
            </a:endParaRPr>
          </a:p>
          <a:p>
            <a:endParaRPr lang="en-US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6962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X²Test of independence: Decade born and “Nature Vs. Nurture”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725"/>
            <a:ext cx="7239000" cy="2657475"/>
          </a:xfrm>
        </p:spPr>
        <p:txBody>
          <a:bodyPr>
            <a:normAutofit fontScale="85000"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Conditions</a:t>
            </a:r>
          </a:p>
          <a:p>
            <a:pPr marL="521208" lvl="1" fontAlgn="auto">
              <a:spcAft>
                <a:spcPts val="0"/>
              </a:spcAft>
              <a:buClr>
                <a:schemeClr val="accent4"/>
              </a:buClr>
              <a:buFont typeface="Wingdings 2"/>
              <a:buChar char=""/>
              <a:defRPr/>
            </a:pPr>
            <a:r>
              <a:rPr lang="en-US" dirty="0" smtClean="0">
                <a:solidFill>
                  <a:schemeClr val="tx1">
                    <a:tint val="85000"/>
                  </a:schemeClr>
                </a:solidFill>
              </a:rPr>
              <a:t>1) Categorical Data--- Decade Born is categorical</a:t>
            </a:r>
          </a:p>
          <a:p>
            <a:pPr marL="521208" lvl="1" fontAlgn="auto">
              <a:spcAft>
                <a:spcPts val="0"/>
              </a:spcAft>
              <a:buClr>
                <a:schemeClr val="accent4"/>
              </a:buClr>
              <a:buFont typeface="Wingdings 2"/>
              <a:buChar char=""/>
              <a:defRPr/>
            </a:pPr>
            <a:r>
              <a:rPr lang="en-US" dirty="0" smtClean="0">
                <a:solidFill>
                  <a:schemeClr val="tx1">
                    <a:tint val="85000"/>
                  </a:schemeClr>
                </a:solidFill>
              </a:rPr>
              <a:t>2) SRS--- Yes, systematic sampling of random population</a:t>
            </a:r>
          </a:p>
          <a:p>
            <a:pPr marL="521208" lvl="1" fontAlgn="auto">
              <a:spcAft>
                <a:spcPts val="0"/>
              </a:spcAft>
              <a:buClr>
                <a:schemeClr val="accent4"/>
              </a:buClr>
              <a:buFont typeface="Wingdings 2"/>
              <a:buChar char=""/>
              <a:defRPr/>
            </a:pPr>
            <a:r>
              <a:rPr lang="en-US" dirty="0" smtClean="0">
                <a:solidFill>
                  <a:schemeClr val="tx1">
                    <a:tint val="85000"/>
                  </a:schemeClr>
                </a:solidFill>
              </a:rPr>
              <a:t>3) All expected counts ≥5--- Yes they are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Ho: No association exists between decade born and </a:t>
            </a:r>
            <a:r>
              <a:rPr lang="en-US" dirty="0" err="1" smtClean="0"/>
              <a:t>NvN</a:t>
            </a:r>
            <a:endParaRPr lang="en-US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Ha: Association exists between decade born and </a:t>
            </a:r>
            <a:r>
              <a:rPr lang="en-US" dirty="0" err="1" smtClean="0"/>
              <a:t>NvN</a:t>
            </a:r>
            <a:endParaRPr lang="en-US" dirty="0"/>
          </a:p>
        </p:txBody>
      </p:sp>
      <p:pic>
        <p:nvPicPr>
          <p:cNvPr id="3584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4038600"/>
            <a:ext cx="426720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79248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X²Test of independence: Decade born and “Nature Vs. Nurture”</a:t>
            </a:r>
            <a:endParaRPr lang="en-US" dirty="0"/>
          </a:p>
        </p:txBody>
      </p:sp>
      <p:graphicFrame>
        <p:nvGraphicFramePr>
          <p:cNvPr id="37890" name="Object 2"/>
          <p:cNvGraphicFramePr>
            <a:graphicFrameLocks noChangeAspect="1"/>
          </p:cNvGraphicFramePr>
          <p:nvPr>
            <p:ph idx="1"/>
          </p:nvPr>
        </p:nvGraphicFramePr>
        <p:xfrm>
          <a:off x="457200" y="1600200"/>
          <a:ext cx="7112000" cy="838200"/>
        </p:xfrm>
        <a:graphic>
          <a:graphicData uri="http://schemas.openxmlformats.org/presentationml/2006/ole">
            <p:oleObj spid="_x0000_s37890" name="Equation" r:id="rId3" imgW="3555720" imgH="419040" progId="Equation.3">
              <p:embed/>
            </p:oleObj>
          </a:graphicData>
        </a:graphic>
      </p:graphicFrame>
      <p:sp>
        <p:nvSpPr>
          <p:cNvPr id="37892" name="TextBox 4"/>
          <p:cNvSpPr txBox="1">
            <a:spLocks noChangeArrowheads="1"/>
          </p:cNvSpPr>
          <p:nvPr/>
        </p:nvSpPr>
        <p:spPr bwMode="auto">
          <a:xfrm>
            <a:off x="381000" y="2895600"/>
            <a:ext cx="73152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Trebuchet MS" pitchFamily="34" charset="0"/>
              </a:rPr>
              <a:t>DF=2	P(X²&gt;13.8)= .001</a:t>
            </a:r>
          </a:p>
          <a:p>
            <a:endParaRPr lang="en-US" sz="2800">
              <a:latin typeface="Trebuchet MS" pitchFamily="34" charset="0"/>
            </a:endParaRPr>
          </a:p>
          <a:p>
            <a:r>
              <a:rPr lang="en-US" sz="2800">
                <a:latin typeface="Trebuchet MS" pitchFamily="34" charset="0"/>
              </a:rPr>
              <a:t>-We reject Ho because P-value .001&lt; </a:t>
            </a:r>
            <a:r>
              <a:rPr lang="el-GR" sz="2800">
                <a:latin typeface="Trebuchet MS" pitchFamily="34" charset="0"/>
              </a:rPr>
              <a:t>α</a:t>
            </a:r>
            <a:r>
              <a:rPr lang="en-US" sz="2800">
                <a:latin typeface="Trebuchet MS" pitchFamily="34" charset="0"/>
              </a:rPr>
              <a:t>=.005</a:t>
            </a:r>
          </a:p>
          <a:p>
            <a:r>
              <a:rPr lang="en-US" sz="2800">
                <a:latin typeface="Trebuchet MS" pitchFamily="34" charset="0"/>
              </a:rPr>
              <a:t>- We have sufficient evidence that an association exists between decade born and opinion on Nature vs. Nurture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610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X²Test of independence: Political Affiliation and “Nature Vs. Nurture”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7239000" cy="2886075"/>
          </a:xfrm>
        </p:spPr>
        <p:txBody>
          <a:bodyPr>
            <a:normAutofit fontScale="85000"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Conditions</a:t>
            </a:r>
          </a:p>
          <a:p>
            <a:pPr marL="521208" lvl="1" fontAlgn="auto">
              <a:spcAft>
                <a:spcPts val="0"/>
              </a:spcAft>
              <a:buClr>
                <a:schemeClr val="accent4"/>
              </a:buClr>
              <a:buFont typeface="Wingdings 2"/>
              <a:buChar char=""/>
              <a:defRPr/>
            </a:pPr>
            <a:r>
              <a:rPr lang="en-US" dirty="0" smtClean="0">
                <a:solidFill>
                  <a:schemeClr val="tx1">
                    <a:tint val="85000"/>
                  </a:schemeClr>
                </a:solidFill>
              </a:rPr>
              <a:t>1) Categorical Data-Political Affiliation is categorical</a:t>
            </a:r>
          </a:p>
          <a:p>
            <a:pPr marL="521208" lvl="1" fontAlgn="auto">
              <a:spcAft>
                <a:spcPts val="0"/>
              </a:spcAft>
              <a:buClr>
                <a:schemeClr val="accent4"/>
              </a:buClr>
              <a:buFont typeface="Wingdings 2"/>
              <a:buChar char=""/>
              <a:defRPr/>
            </a:pPr>
            <a:r>
              <a:rPr lang="en-US" dirty="0" smtClean="0">
                <a:solidFill>
                  <a:schemeClr val="tx1">
                    <a:tint val="85000"/>
                  </a:schemeClr>
                </a:solidFill>
              </a:rPr>
              <a:t>2) SRS--- Yes, systematic sampling of random population</a:t>
            </a:r>
          </a:p>
          <a:p>
            <a:pPr marL="521208" lvl="1" fontAlgn="auto">
              <a:spcAft>
                <a:spcPts val="0"/>
              </a:spcAft>
              <a:buClr>
                <a:schemeClr val="accent4"/>
              </a:buClr>
              <a:buFont typeface="Wingdings 2"/>
              <a:buChar char=""/>
              <a:defRPr/>
            </a:pPr>
            <a:r>
              <a:rPr lang="en-US" dirty="0" smtClean="0">
                <a:solidFill>
                  <a:schemeClr val="tx1">
                    <a:tint val="85000"/>
                  </a:schemeClr>
                </a:solidFill>
              </a:rPr>
              <a:t>3) All expected counts ≥5--- Yes they are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Ho: No association exists between political affiliation and </a:t>
            </a:r>
            <a:r>
              <a:rPr lang="en-US" dirty="0" err="1" smtClean="0"/>
              <a:t>NvN</a:t>
            </a:r>
            <a:endParaRPr lang="en-US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Ha: Association exists between political affiliation and </a:t>
            </a:r>
            <a:r>
              <a:rPr lang="en-US" dirty="0" err="1" smtClean="0"/>
              <a:t>NvN</a:t>
            </a:r>
            <a:endParaRPr lang="en-US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endParaRPr lang="en-US" dirty="0"/>
          </a:p>
        </p:txBody>
      </p:sp>
      <p:pic>
        <p:nvPicPr>
          <p:cNvPr id="3891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4038600"/>
            <a:ext cx="499427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8610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X²Test of independence: Political Affiliation and “Nature Vs. Nurture”</a:t>
            </a:r>
            <a:endParaRPr lang="en-US" dirty="0"/>
          </a:p>
        </p:txBody>
      </p:sp>
      <p:graphicFrame>
        <p:nvGraphicFramePr>
          <p:cNvPr id="39938" name="Object 2"/>
          <p:cNvGraphicFramePr>
            <a:graphicFrameLocks noChangeAspect="1"/>
          </p:cNvGraphicFramePr>
          <p:nvPr>
            <p:ph idx="1"/>
          </p:nvPr>
        </p:nvGraphicFramePr>
        <p:xfrm>
          <a:off x="723900" y="1524000"/>
          <a:ext cx="6234113" cy="762000"/>
        </p:xfrm>
        <a:graphic>
          <a:graphicData uri="http://schemas.openxmlformats.org/presentationml/2006/ole">
            <p:oleObj spid="_x0000_s39938" name="Equation" r:id="rId3" imgW="3429000" imgH="419040" progId="Equation.3">
              <p:embed/>
            </p:oleObj>
          </a:graphicData>
        </a:graphic>
      </p:graphicFrame>
      <p:sp>
        <p:nvSpPr>
          <p:cNvPr id="39940" name="TextBox 4"/>
          <p:cNvSpPr txBox="1">
            <a:spLocks noChangeArrowheads="1"/>
          </p:cNvSpPr>
          <p:nvPr/>
        </p:nvSpPr>
        <p:spPr bwMode="auto">
          <a:xfrm>
            <a:off x="228600" y="2895600"/>
            <a:ext cx="78486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Trebuchet MS" pitchFamily="34" charset="0"/>
              </a:rPr>
              <a:t>DF=4 	P(X²&gt;3.165) = .53</a:t>
            </a:r>
          </a:p>
          <a:p>
            <a:endParaRPr lang="en-US" sz="2400">
              <a:latin typeface="Trebuchet MS" pitchFamily="34" charset="0"/>
            </a:endParaRPr>
          </a:p>
          <a:p>
            <a:endParaRPr lang="en-US" sz="2400">
              <a:latin typeface="Trebuchet MS" pitchFamily="34" charset="0"/>
            </a:endParaRPr>
          </a:p>
          <a:p>
            <a:r>
              <a:rPr lang="en-US" sz="2400">
                <a:latin typeface="Trebuchet MS" pitchFamily="34" charset="0"/>
              </a:rPr>
              <a:t>- We fail to reject Ho because P-value .53&gt; </a:t>
            </a:r>
            <a:r>
              <a:rPr lang="el-GR" sz="2400">
                <a:latin typeface="Trebuchet MS" pitchFamily="34" charset="0"/>
              </a:rPr>
              <a:t>α</a:t>
            </a:r>
            <a:r>
              <a:rPr lang="en-US" sz="2400">
                <a:latin typeface="Trebuchet MS" pitchFamily="34" charset="0"/>
              </a:rPr>
              <a:t>= .005</a:t>
            </a:r>
          </a:p>
          <a:p>
            <a:r>
              <a:rPr lang="en-US" sz="2400">
                <a:latin typeface="Trebuchet MS" pitchFamily="34" charset="0"/>
              </a:rPr>
              <a:t>-We have sufficient evidence that there is no association between political affiliation and opinion on Nature vs. Nurture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3820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X²Test of independence: Number of Siblings and “Nature Vs. Nurture”</a:t>
            </a:r>
            <a:endParaRPr lang="en-US" dirty="0"/>
          </a:p>
        </p:txBody>
      </p:sp>
      <p:pic>
        <p:nvPicPr>
          <p:cNvPr id="430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05000" y="3810000"/>
            <a:ext cx="4572000" cy="2660650"/>
          </a:xfrm>
        </p:spPr>
      </p:pic>
      <p:sp>
        <p:nvSpPr>
          <p:cNvPr id="43011" name="Rectangle 4"/>
          <p:cNvSpPr>
            <a:spLocks noChangeArrowheads="1"/>
          </p:cNvSpPr>
          <p:nvPr/>
        </p:nvSpPr>
        <p:spPr bwMode="auto">
          <a:xfrm>
            <a:off x="381000" y="1447800"/>
            <a:ext cx="739140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Trebuchet MS" pitchFamily="34" charset="0"/>
              </a:rPr>
              <a:t>Conditions</a:t>
            </a:r>
          </a:p>
          <a:p>
            <a:pPr lvl="1"/>
            <a:r>
              <a:rPr lang="en-US" sz="2000">
                <a:latin typeface="Trebuchet MS" pitchFamily="34" charset="0"/>
              </a:rPr>
              <a:t>1) Categorical Number of siblings (in this case) is categorical</a:t>
            </a:r>
          </a:p>
          <a:p>
            <a:pPr lvl="1"/>
            <a:r>
              <a:rPr lang="en-US" sz="2000">
                <a:latin typeface="Trebuchet MS" pitchFamily="34" charset="0"/>
              </a:rPr>
              <a:t>2) SRS--- Yes, systematic sampling of random population</a:t>
            </a:r>
          </a:p>
          <a:p>
            <a:pPr lvl="1"/>
            <a:r>
              <a:rPr lang="en-US" sz="2000">
                <a:latin typeface="Trebuchet MS" pitchFamily="34" charset="0"/>
              </a:rPr>
              <a:t>3) All expected counts ≥5--- Yes they are</a:t>
            </a:r>
          </a:p>
          <a:p>
            <a:r>
              <a:rPr lang="en-US" sz="2000">
                <a:latin typeface="Trebuchet MS" pitchFamily="34" charset="0"/>
              </a:rPr>
              <a:t>Ho: No association exists between number of siblings and NvN</a:t>
            </a:r>
          </a:p>
          <a:p>
            <a:r>
              <a:rPr lang="en-US" sz="2000">
                <a:latin typeface="Trebuchet MS" pitchFamily="34" charset="0"/>
              </a:rPr>
              <a:t>Ha: Association exists between number of siblings and NvN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20040"/>
            <a:ext cx="81534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X²Test of independence: Number of Siblings and “Nature Vs. Nurture”</a:t>
            </a:r>
            <a:endParaRPr lang="en-US" dirty="0"/>
          </a:p>
        </p:txBody>
      </p:sp>
      <p:graphicFrame>
        <p:nvGraphicFramePr>
          <p:cNvPr id="40962" name="Object 2"/>
          <p:cNvGraphicFramePr>
            <a:graphicFrameLocks noChangeAspect="1"/>
          </p:cNvGraphicFramePr>
          <p:nvPr>
            <p:ph idx="1"/>
          </p:nvPr>
        </p:nvGraphicFramePr>
        <p:xfrm>
          <a:off x="1004888" y="1828800"/>
          <a:ext cx="6507162" cy="750888"/>
        </p:xfrm>
        <a:graphic>
          <a:graphicData uri="http://schemas.openxmlformats.org/presentationml/2006/ole">
            <p:oleObj spid="_x0000_s40962" name="Equation" r:id="rId3" imgW="3632040" imgH="419040" progId="Equation.3">
              <p:embed/>
            </p:oleObj>
          </a:graphicData>
        </a:graphic>
      </p:graphicFrame>
      <p:sp>
        <p:nvSpPr>
          <p:cNvPr id="40964" name="TextBox 3"/>
          <p:cNvSpPr txBox="1">
            <a:spLocks noChangeArrowheads="1"/>
          </p:cNvSpPr>
          <p:nvPr/>
        </p:nvSpPr>
        <p:spPr bwMode="auto">
          <a:xfrm>
            <a:off x="228600" y="2895600"/>
            <a:ext cx="78486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Trebuchet MS" pitchFamily="34" charset="0"/>
              </a:rPr>
              <a:t>DF= 2	P(X²&gt;18.62)= .0001</a:t>
            </a:r>
          </a:p>
          <a:p>
            <a:endParaRPr lang="en-US" sz="2800">
              <a:latin typeface="Trebuchet MS" pitchFamily="34" charset="0"/>
            </a:endParaRPr>
          </a:p>
          <a:p>
            <a:pPr>
              <a:buFontTx/>
              <a:buChar char="-"/>
            </a:pPr>
            <a:r>
              <a:rPr lang="en-US" sz="2800">
                <a:latin typeface="Trebuchet MS" pitchFamily="34" charset="0"/>
              </a:rPr>
              <a:t>We reject Ho because P-value .0001 &lt; </a:t>
            </a:r>
            <a:r>
              <a:rPr lang="el-GR" sz="2800">
                <a:latin typeface="Trebuchet MS" pitchFamily="34" charset="0"/>
              </a:rPr>
              <a:t>α</a:t>
            </a:r>
            <a:r>
              <a:rPr lang="en-US" sz="2800">
                <a:latin typeface="Trebuchet MS" pitchFamily="34" charset="0"/>
              </a:rPr>
              <a:t>= .005</a:t>
            </a:r>
          </a:p>
          <a:p>
            <a:pPr>
              <a:buFontTx/>
              <a:buChar char="-"/>
            </a:pPr>
            <a:r>
              <a:rPr lang="en-US" sz="2800">
                <a:latin typeface="Trebuchet MS" pitchFamily="34" charset="0"/>
              </a:rPr>
              <a:t>We have sufficient evidence that an association exists between number of siblings and opinion on Nature vs. Nurture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Application to population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From the findings of the X² Tests of Independence, we can conclude that in our population: </a:t>
            </a:r>
          </a:p>
          <a:p>
            <a:pPr marL="521208" lvl="1" fontAlgn="auto">
              <a:spcAft>
                <a:spcPts val="0"/>
              </a:spcAft>
              <a:buClr>
                <a:schemeClr val="accent4"/>
              </a:buClr>
              <a:buFont typeface="Wingdings 2"/>
              <a:buChar char=""/>
              <a:defRPr/>
            </a:pPr>
            <a:r>
              <a:rPr lang="en-US" dirty="0" smtClean="0">
                <a:solidFill>
                  <a:schemeClr val="tx1">
                    <a:tint val="85000"/>
                  </a:schemeClr>
                </a:solidFill>
              </a:rPr>
              <a:t>No association exists between one’s opinion on Nature vs. Nurture and gender</a:t>
            </a:r>
          </a:p>
          <a:p>
            <a:pPr marL="521208" lvl="1" fontAlgn="auto">
              <a:spcAft>
                <a:spcPts val="0"/>
              </a:spcAft>
              <a:buClr>
                <a:schemeClr val="accent4"/>
              </a:buClr>
              <a:buFont typeface="Wingdings 2"/>
              <a:buChar char=""/>
              <a:defRPr/>
            </a:pPr>
            <a:r>
              <a:rPr lang="en-US" dirty="0" smtClean="0">
                <a:solidFill>
                  <a:schemeClr val="tx1">
                    <a:tint val="85000"/>
                  </a:schemeClr>
                </a:solidFill>
              </a:rPr>
              <a:t>No association exists between one’s opinion on Nature vs. Nurture and political affiliation </a:t>
            </a:r>
          </a:p>
          <a:p>
            <a:pPr marL="521208" lvl="1" fontAlgn="auto">
              <a:spcAft>
                <a:spcPts val="0"/>
              </a:spcAft>
              <a:buClr>
                <a:schemeClr val="accent4"/>
              </a:buClr>
              <a:buFont typeface="Wingdings 2"/>
              <a:buChar char=""/>
              <a:defRPr/>
            </a:pPr>
            <a:r>
              <a:rPr lang="en-US" dirty="0" smtClean="0">
                <a:solidFill>
                  <a:schemeClr val="tx1">
                    <a:tint val="85000"/>
                  </a:schemeClr>
                </a:solidFill>
              </a:rPr>
              <a:t>An association exists between one’s opinion on Nature vs. Nurture and the decade in which one was born</a:t>
            </a:r>
          </a:p>
          <a:p>
            <a:pPr marL="521208" lvl="1" fontAlgn="auto">
              <a:spcAft>
                <a:spcPts val="0"/>
              </a:spcAft>
              <a:buClr>
                <a:schemeClr val="accent4"/>
              </a:buClr>
              <a:buFont typeface="Wingdings 2"/>
              <a:buChar char=""/>
              <a:defRPr/>
            </a:pPr>
            <a:r>
              <a:rPr lang="en-US" dirty="0" smtClean="0">
                <a:solidFill>
                  <a:schemeClr val="tx1">
                    <a:tint val="85000"/>
                  </a:schemeClr>
                </a:solidFill>
              </a:rPr>
              <a:t>An association exists between one’s opinion on Nature vs. Nurture and the number of siblings one has</a:t>
            </a:r>
          </a:p>
          <a:p>
            <a:pPr marL="521208" lvl="1" fontAlgn="auto">
              <a:spcAft>
                <a:spcPts val="0"/>
              </a:spcAft>
              <a:buClr>
                <a:schemeClr val="accent4"/>
              </a:buClr>
              <a:buFont typeface="Wingdings 2"/>
              <a:buChar char=""/>
              <a:defRPr/>
            </a:pPr>
            <a:endParaRPr lang="en-US" dirty="0">
              <a:solidFill>
                <a:schemeClr val="tx1">
                  <a:tint val="8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Background of nature vs. Nurture</a:t>
            </a:r>
            <a:endParaRPr lang="en-US" dirty="0"/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Historical Origins</a:t>
            </a:r>
          </a:p>
          <a:p>
            <a:pPr lvl="1"/>
            <a:r>
              <a:rPr lang="en-US" smtClean="0"/>
              <a:t>Exact origin of titled concept is unknown</a:t>
            </a:r>
          </a:p>
          <a:p>
            <a:pPr lvl="1"/>
            <a:r>
              <a:rPr lang="en-US" smtClean="0"/>
              <a:t>Discussed by Francis Galton (English Victorian Polymath), Shakespeare, Charles Darwin, and John Locke (English Philosopher) in various settings</a:t>
            </a:r>
          </a:p>
          <a:p>
            <a:endParaRPr lang="en-US" smtClean="0"/>
          </a:p>
        </p:txBody>
      </p:sp>
      <p:pic>
        <p:nvPicPr>
          <p:cNvPr id="15363" name="Picture 2" descr="http://t0.gstatic.com/images?q=tbn:ANd9GcRbu3CkfcoLw0-D08QHp33pTADxf7FGcEEvGVPeZST7DX9ozyNUVA&amp;t=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7200" y="4343400"/>
            <a:ext cx="1733550" cy="229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 descr="http://t2.gstatic.com/images?q=tbn:ANd9GcRHeoKqvZOb2VLqtXVPvQjhyP6XZawe4thQyZ5ULZvV4oLNh1XD&amp;t=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48400" y="4343400"/>
            <a:ext cx="1981200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6" descr="http://www.departments.oxy.edu/library/geninfo/collections/special/bannedbooks/shakespear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09800" y="4267200"/>
            <a:ext cx="1879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8" descr="http://t0.gstatic.com/images?q=tbn:ANd9GcRhg4HlEw3sDLcbbWzl97wv86niBexhvq64ABVtwkDEE02w_DbnYQ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2400" y="4267200"/>
            <a:ext cx="191770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Bias/Error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One visit to Valley Square not fully representative of population</a:t>
            </a:r>
          </a:p>
          <a:p>
            <a:pPr marL="521208" lvl="1" fontAlgn="auto">
              <a:spcAft>
                <a:spcPts val="0"/>
              </a:spcAft>
              <a:buClr>
                <a:schemeClr val="accent4"/>
              </a:buClr>
              <a:buFont typeface="Wingdings 2"/>
              <a:buChar char=""/>
              <a:defRPr/>
            </a:pPr>
            <a:r>
              <a:rPr lang="en-US" dirty="0" smtClean="0">
                <a:solidFill>
                  <a:schemeClr val="tx1">
                    <a:tint val="85000"/>
                  </a:schemeClr>
                </a:solidFill>
              </a:rPr>
              <a:t>Multiple visits in other public places could be yield more accurate results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Parents with young children disregarded</a:t>
            </a:r>
          </a:p>
          <a:p>
            <a:pPr marL="521208" lvl="1" fontAlgn="auto">
              <a:spcAft>
                <a:spcPts val="0"/>
              </a:spcAft>
              <a:buClr>
                <a:schemeClr val="accent4"/>
              </a:buClr>
              <a:buFont typeface="Wingdings 2"/>
              <a:buChar char=""/>
              <a:defRPr/>
            </a:pPr>
            <a:r>
              <a:rPr lang="en-US" dirty="0" smtClean="0">
                <a:solidFill>
                  <a:schemeClr val="tx1">
                    <a:tint val="85000"/>
                  </a:schemeClr>
                </a:solidFill>
              </a:rPr>
              <a:t>Perhaps parents with young children have particular opinions on Nature vs. Nurture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Personal error</a:t>
            </a:r>
          </a:p>
          <a:p>
            <a:pPr marL="521208" lvl="1" fontAlgn="auto">
              <a:spcAft>
                <a:spcPts val="0"/>
              </a:spcAft>
              <a:buClr>
                <a:schemeClr val="accent4"/>
              </a:buClr>
              <a:buFont typeface="Wingdings 2"/>
              <a:buChar char=""/>
              <a:defRPr/>
            </a:pPr>
            <a:r>
              <a:rPr lang="en-US" dirty="0" smtClean="0">
                <a:solidFill>
                  <a:schemeClr val="tx1">
                    <a:tint val="85000"/>
                  </a:schemeClr>
                </a:solidFill>
              </a:rPr>
              <a:t>Only one person asked for volunteers</a:t>
            </a:r>
          </a:p>
          <a:p>
            <a:pPr marL="521208" lvl="1" fontAlgn="auto">
              <a:spcAft>
                <a:spcPts val="0"/>
              </a:spcAft>
              <a:buClr>
                <a:schemeClr val="accent4"/>
              </a:buClr>
              <a:buFont typeface="Wingdings 2"/>
              <a:buChar char=""/>
              <a:defRPr/>
            </a:pPr>
            <a:r>
              <a:rPr lang="en-US" dirty="0" smtClean="0">
                <a:solidFill>
                  <a:schemeClr val="tx1">
                    <a:tint val="85000"/>
                  </a:schemeClr>
                </a:solidFill>
              </a:rPr>
              <a:t>Intimidation factor- 3 observers approaching one subject</a:t>
            </a:r>
          </a:p>
          <a:p>
            <a:pPr marL="521208" lvl="1" fontAlgn="auto">
              <a:spcAft>
                <a:spcPts val="0"/>
              </a:spcAft>
              <a:buClr>
                <a:schemeClr val="accent4"/>
              </a:buClr>
              <a:buFont typeface="Wingdings 2"/>
              <a:buChar char=""/>
              <a:defRPr/>
            </a:pPr>
            <a:r>
              <a:rPr lang="en-US" dirty="0" smtClean="0">
                <a:solidFill>
                  <a:schemeClr val="tx1">
                    <a:tint val="85000"/>
                  </a:schemeClr>
                </a:solidFill>
              </a:rPr>
              <a:t>Bias in wording or survey</a:t>
            </a:r>
          </a:p>
          <a:p>
            <a:pPr marL="521208" lvl="1" fontAlgn="auto">
              <a:spcAft>
                <a:spcPts val="0"/>
              </a:spcAft>
              <a:buClr>
                <a:schemeClr val="accent4"/>
              </a:buClr>
              <a:buFont typeface="Wingdings 2"/>
              <a:buChar char=""/>
              <a:defRPr/>
            </a:pPr>
            <a:r>
              <a:rPr lang="en-US" dirty="0" smtClean="0">
                <a:solidFill>
                  <a:schemeClr val="tx1">
                    <a:tint val="85000"/>
                  </a:schemeClr>
                </a:solidFill>
              </a:rPr>
              <a:t>Response bias in survey</a:t>
            </a:r>
            <a:endParaRPr lang="en-US" dirty="0">
              <a:solidFill>
                <a:schemeClr val="tx1">
                  <a:tint val="8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Personal Opinions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Surprised with association between siblings and opinions on Nature vs. Nurture</a:t>
            </a:r>
          </a:p>
          <a:p>
            <a:pPr marL="521208" lvl="1" fontAlgn="auto">
              <a:spcAft>
                <a:spcPts val="0"/>
              </a:spcAft>
              <a:buClr>
                <a:schemeClr val="accent4"/>
              </a:buClr>
              <a:buFont typeface="Wingdings 2"/>
              <a:buChar char=""/>
              <a:defRPr/>
            </a:pPr>
            <a:r>
              <a:rPr lang="en-US" dirty="0" smtClean="0">
                <a:solidFill>
                  <a:schemeClr val="tx1">
                    <a:tint val="85000"/>
                  </a:schemeClr>
                </a:solidFill>
              </a:rPr>
              <a:t>We thought that the association would be the reverse of what it turned out to be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Not surprised with association between decade born and opinions on Nature vs. Nurture</a:t>
            </a:r>
          </a:p>
          <a:p>
            <a:pPr marL="521208" lvl="1" fontAlgn="auto">
              <a:spcAft>
                <a:spcPts val="0"/>
              </a:spcAft>
              <a:buClr>
                <a:schemeClr val="accent4"/>
              </a:buClr>
              <a:buFont typeface="Wingdings 2"/>
              <a:buChar char=""/>
              <a:defRPr/>
            </a:pPr>
            <a:r>
              <a:rPr lang="en-US" dirty="0" smtClean="0">
                <a:solidFill>
                  <a:schemeClr val="tx1">
                    <a:tint val="85000"/>
                  </a:schemeClr>
                </a:solidFill>
              </a:rPr>
              <a:t>Opinions are more progressive as time progresses- who you are is not solely determined by your genes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Not surprised with no associations between political affiliation/ gender and Nature vs. Nurture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57200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Description of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7239000" cy="2962275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What factors influence one’s opinions on “Nature vs. Nurture?”</a:t>
            </a:r>
          </a:p>
          <a:p>
            <a:pPr marL="521208" lvl="1" fontAlgn="auto">
              <a:spcAft>
                <a:spcPts val="0"/>
              </a:spcAft>
              <a:buClr>
                <a:schemeClr val="accent4"/>
              </a:buClr>
              <a:buFont typeface="Wingdings 2"/>
              <a:buChar char=""/>
              <a:defRPr/>
            </a:pPr>
            <a:r>
              <a:rPr lang="en-US" dirty="0" smtClean="0">
                <a:solidFill>
                  <a:schemeClr val="tx1">
                    <a:tint val="85000"/>
                  </a:schemeClr>
                </a:solidFill>
              </a:rPr>
              <a:t>Decade Born?</a:t>
            </a:r>
          </a:p>
          <a:p>
            <a:pPr marL="521208" lvl="1" fontAlgn="auto">
              <a:spcAft>
                <a:spcPts val="0"/>
              </a:spcAft>
              <a:buClr>
                <a:schemeClr val="accent4"/>
              </a:buClr>
              <a:buFont typeface="Wingdings 2"/>
              <a:buChar char=""/>
              <a:defRPr/>
            </a:pPr>
            <a:r>
              <a:rPr lang="en-US" dirty="0" smtClean="0">
                <a:solidFill>
                  <a:schemeClr val="tx1">
                    <a:tint val="85000"/>
                  </a:schemeClr>
                </a:solidFill>
              </a:rPr>
              <a:t>Political Affiliation?</a:t>
            </a:r>
          </a:p>
          <a:p>
            <a:pPr marL="521208" lvl="1" fontAlgn="auto">
              <a:spcAft>
                <a:spcPts val="0"/>
              </a:spcAft>
              <a:buClr>
                <a:schemeClr val="accent4"/>
              </a:buClr>
              <a:buFont typeface="Wingdings 2"/>
              <a:buChar char=""/>
              <a:defRPr/>
            </a:pPr>
            <a:r>
              <a:rPr lang="en-US" dirty="0" smtClean="0">
                <a:solidFill>
                  <a:schemeClr val="tx1">
                    <a:tint val="85000"/>
                  </a:schemeClr>
                </a:solidFill>
              </a:rPr>
              <a:t>Number of Siblings?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Is there a noticeable difference in the opinions of males and females?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en-US" dirty="0"/>
          </a:p>
        </p:txBody>
      </p:sp>
      <p:pic>
        <p:nvPicPr>
          <p:cNvPr id="16387" name="Picture 2" descr="http://bostinnovation.com/wp-content/uploads/2010/08/us_politic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400" y="3657600"/>
            <a:ext cx="2209800" cy="283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 descr="http://www-bgr-com.vimg.net/wp-content/uploads/2010/02/gaming-old-youn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4038600"/>
            <a:ext cx="32004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6" descr="Siblings, Golden Retriever Puppie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3600" y="4114800"/>
            <a:ext cx="305276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Procedure: Data collection</a:t>
            </a:r>
            <a:endParaRPr lang="en-US" dirty="0"/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Written survey taken by subjects in public place (Valley Square)</a:t>
            </a:r>
          </a:p>
          <a:p>
            <a:pPr lvl="1"/>
            <a:r>
              <a:rPr lang="en-US" smtClean="0"/>
              <a:t>Systematic sampling- every other person seen was chosen to take survey</a:t>
            </a:r>
          </a:p>
          <a:p>
            <a:pPr lvl="2"/>
            <a:r>
              <a:rPr lang="en-US" smtClean="0"/>
              <a:t>Parents with young children disregarded for politeness</a:t>
            </a:r>
          </a:p>
          <a:p>
            <a:pPr lvl="1"/>
            <a:r>
              <a:rPr lang="en-US" smtClean="0"/>
              <a:t>Surveys taken on Wednesday, June 1</a:t>
            </a:r>
            <a:r>
              <a:rPr lang="en-US" baseline="30000" smtClean="0"/>
              <a:t>st</a:t>
            </a:r>
            <a:r>
              <a:rPr lang="en-US" smtClean="0"/>
              <a:t>, between 3pm and 5pm</a:t>
            </a:r>
          </a:p>
          <a:p>
            <a:r>
              <a:rPr lang="en-US" smtClean="0"/>
              <a:t>Additional surveys completed by adult members of Zack and George’s scout troops</a:t>
            </a:r>
          </a:p>
          <a:p>
            <a:pPr lvl="1"/>
            <a:r>
              <a:rPr lang="en-US" smtClean="0"/>
              <a:t>We needed more old people</a:t>
            </a:r>
          </a:p>
          <a:p>
            <a:pPr lvl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The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dirty="0" smtClean="0"/>
              <a:t>Gender (circle one):         Male	   	 Female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en-US" sz="2800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dirty="0" smtClean="0"/>
              <a:t>Decade Born (circle one):         1940s            1950s            1960s             1970s               1980s               1990s     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en-US" sz="2800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dirty="0" smtClean="0"/>
              <a:t>Political Affiliation (circle One):  	    Republican    	     Democrat          Independent              Other            None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dirty="0" smtClean="0"/>
              <a:t> 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dirty="0" smtClean="0"/>
              <a:t>Number of siblings (circle one):	  0     	    1    	     2   	       3   	        4              5             6+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dirty="0" smtClean="0"/>
              <a:t>In your opinion, do someone’s behavioral and personality traits originate more from heredity </a:t>
            </a:r>
            <a:r>
              <a:rPr lang="en-US" sz="2800" b="1" u="sng" dirty="0" smtClean="0"/>
              <a:t>(NATURE)</a:t>
            </a:r>
            <a:r>
              <a:rPr lang="en-US" sz="2800" dirty="0" smtClean="0"/>
              <a:t> or the environment in which he/she was raised (</a:t>
            </a:r>
            <a:r>
              <a:rPr lang="en-US" sz="2800" b="1" u="sng" dirty="0" smtClean="0"/>
              <a:t>NURTURE)</a:t>
            </a:r>
            <a:r>
              <a:rPr lang="en-US" sz="2800" dirty="0" smtClean="0"/>
              <a:t>? Please circle the ratio of the relationship between “nature” and “nurture” that is closest to your opinions.</a:t>
            </a:r>
          </a:p>
          <a:p>
            <a:pPr marL="521208" lvl="1" fontAlgn="auto">
              <a:spcAft>
                <a:spcPts val="0"/>
              </a:spcAft>
              <a:buClr>
                <a:schemeClr val="accent4"/>
              </a:buClr>
              <a:buFont typeface="Wingdings 2"/>
              <a:buChar char=""/>
              <a:defRPr/>
            </a:pPr>
            <a:r>
              <a:rPr lang="en-US" sz="2400" dirty="0" smtClean="0">
                <a:solidFill>
                  <a:schemeClr val="tx1">
                    <a:tint val="85000"/>
                  </a:schemeClr>
                </a:solidFill>
              </a:rPr>
              <a:t>100% Nature</a:t>
            </a:r>
          </a:p>
          <a:p>
            <a:pPr marL="521208" lvl="1" fontAlgn="auto">
              <a:spcAft>
                <a:spcPts val="0"/>
              </a:spcAft>
              <a:buClr>
                <a:schemeClr val="accent4"/>
              </a:buClr>
              <a:buFont typeface="Wingdings 2"/>
              <a:buChar char=""/>
              <a:defRPr/>
            </a:pPr>
            <a:r>
              <a:rPr lang="en-US" sz="2400" dirty="0" smtClean="0">
                <a:solidFill>
                  <a:schemeClr val="tx1">
                    <a:tint val="85000"/>
                  </a:schemeClr>
                </a:solidFill>
              </a:rPr>
              <a:t>75% Nature, 25% Nurture</a:t>
            </a:r>
          </a:p>
          <a:p>
            <a:pPr marL="521208" lvl="1" fontAlgn="auto">
              <a:spcAft>
                <a:spcPts val="0"/>
              </a:spcAft>
              <a:buClr>
                <a:schemeClr val="accent4"/>
              </a:buClr>
              <a:buFont typeface="Wingdings 2"/>
              <a:buChar char=""/>
              <a:defRPr/>
            </a:pPr>
            <a:r>
              <a:rPr lang="en-US" sz="2400" dirty="0" smtClean="0">
                <a:solidFill>
                  <a:schemeClr val="tx1">
                    <a:tint val="85000"/>
                  </a:schemeClr>
                </a:solidFill>
              </a:rPr>
              <a:t>50% Nature, 50% Nurture</a:t>
            </a:r>
          </a:p>
          <a:p>
            <a:pPr marL="521208" lvl="1" fontAlgn="auto">
              <a:spcAft>
                <a:spcPts val="0"/>
              </a:spcAft>
              <a:buClr>
                <a:schemeClr val="accent4"/>
              </a:buClr>
              <a:buFont typeface="Wingdings 2"/>
              <a:buChar char=""/>
              <a:defRPr/>
            </a:pPr>
            <a:r>
              <a:rPr lang="en-US" sz="2400" dirty="0" smtClean="0">
                <a:solidFill>
                  <a:schemeClr val="tx1">
                    <a:tint val="85000"/>
                  </a:schemeClr>
                </a:solidFill>
              </a:rPr>
              <a:t>25% Nature, 75% Nurture</a:t>
            </a:r>
          </a:p>
          <a:p>
            <a:pPr marL="521208" lvl="1" fontAlgn="auto">
              <a:spcAft>
                <a:spcPts val="0"/>
              </a:spcAft>
              <a:buClr>
                <a:schemeClr val="accent4"/>
              </a:buClr>
              <a:buFont typeface="Wingdings 2"/>
              <a:buChar char=""/>
              <a:defRPr/>
            </a:pPr>
            <a:r>
              <a:rPr lang="en-US" sz="2400" dirty="0" smtClean="0">
                <a:solidFill>
                  <a:schemeClr val="tx1">
                    <a:tint val="85000"/>
                  </a:schemeClr>
                </a:solidFill>
              </a:rPr>
              <a:t>100% Nurture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Procedure: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21208" lvl="1" fontAlgn="auto">
              <a:spcAft>
                <a:spcPts val="0"/>
              </a:spcAft>
              <a:buClr>
                <a:schemeClr val="accent4"/>
              </a:buClr>
              <a:buFont typeface="Wingdings 2"/>
              <a:buChar char=""/>
              <a:defRPr/>
            </a:pPr>
            <a:r>
              <a:rPr lang="en-US" dirty="0" smtClean="0">
                <a:solidFill>
                  <a:schemeClr val="tx1">
                    <a:tint val="85000"/>
                  </a:schemeClr>
                </a:solidFill>
              </a:rPr>
              <a:t>All data categorized and entered into fathom</a:t>
            </a:r>
          </a:p>
          <a:p>
            <a:pPr marL="758952" lvl="2" fontAlgn="auto">
              <a:spcAft>
                <a:spcPts val="0"/>
              </a:spcAft>
              <a:buClr>
                <a:schemeClr val="accent4"/>
              </a:buClr>
              <a:buFont typeface="Wingdings"/>
              <a:buChar char=""/>
              <a:defRPr/>
            </a:pPr>
            <a:r>
              <a:rPr lang="en-US" dirty="0" smtClean="0"/>
              <a:t>Some groups combined so all conditions could be met</a:t>
            </a:r>
          </a:p>
          <a:p>
            <a:pPr marL="1005840" lvl="3" fontAlgn="auto">
              <a:spcAft>
                <a:spcPts val="0"/>
              </a:spcAft>
              <a:buClr>
                <a:schemeClr val="accent4"/>
              </a:buClr>
              <a:buFont typeface="Wingdings 2"/>
              <a:buChar char=""/>
              <a:defRPr/>
            </a:pPr>
            <a:r>
              <a:rPr lang="en-US" dirty="0" smtClean="0">
                <a:solidFill>
                  <a:schemeClr val="tx1">
                    <a:tint val="85000"/>
                  </a:schemeClr>
                </a:solidFill>
              </a:rPr>
              <a:t>Response to Nature vs. Nurture question, decade born, political affiliation</a:t>
            </a:r>
          </a:p>
          <a:p>
            <a:pPr marL="521208" lvl="1" fontAlgn="auto">
              <a:spcAft>
                <a:spcPts val="0"/>
              </a:spcAft>
              <a:buClr>
                <a:schemeClr val="accent4"/>
              </a:buClr>
              <a:buFont typeface="Wingdings 2"/>
              <a:buChar char=""/>
              <a:defRPr/>
            </a:pPr>
            <a:r>
              <a:rPr lang="en-US" dirty="0" smtClean="0">
                <a:solidFill>
                  <a:schemeClr val="tx1">
                    <a:tint val="85000"/>
                  </a:schemeClr>
                </a:solidFill>
              </a:rPr>
              <a:t>X² Test of Independence performed on each variable</a:t>
            </a:r>
          </a:p>
          <a:p>
            <a:pPr marL="758952" lvl="2" fontAlgn="auto">
              <a:spcAft>
                <a:spcPts val="0"/>
              </a:spcAft>
              <a:buClr>
                <a:schemeClr val="accent4"/>
              </a:buClr>
              <a:buFont typeface="Wingdings"/>
              <a:buChar char=""/>
              <a:defRPr/>
            </a:pPr>
            <a:r>
              <a:rPr lang="en-US" dirty="0" smtClean="0"/>
              <a:t>Conditions checked and met</a:t>
            </a:r>
          </a:p>
          <a:p>
            <a:pPr marL="758952" lvl="2" fontAlgn="auto">
              <a:spcAft>
                <a:spcPts val="0"/>
              </a:spcAft>
              <a:buClr>
                <a:schemeClr val="accent4"/>
              </a:buClr>
              <a:buFont typeface="Wingdings"/>
              <a:buChar char=""/>
              <a:defRPr/>
            </a:pPr>
            <a:r>
              <a:rPr lang="en-US" dirty="0" smtClean="0"/>
              <a:t>Mechanics performed</a:t>
            </a:r>
          </a:p>
          <a:p>
            <a:pPr marL="758952" lvl="2" fontAlgn="auto">
              <a:spcAft>
                <a:spcPts val="0"/>
              </a:spcAft>
              <a:buClr>
                <a:schemeClr val="accent4"/>
              </a:buClr>
              <a:buFont typeface="Wingdings"/>
              <a:buChar char=""/>
              <a:defRPr/>
            </a:pPr>
            <a:r>
              <a:rPr lang="en-US" dirty="0" smtClean="0"/>
              <a:t>Conclusions made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Two out of four variables (gender, decade born, political affiliation, number of siblings) DO affect one’s opinions on Nature vs. Nurture!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Class activity</a:t>
            </a:r>
            <a:endParaRPr lang="en-US" dirty="0"/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Predict which two variables have a relationship with one’s opinion on nature vs. nurture</a:t>
            </a:r>
          </a:p>
          <a:p>
            <a:pPr lvl="1"/>
            <a:r>
              <a:rPr lang="en-US" smtClean="0"/>
              <a:t>Gender?</a:t>
            </a:r>
          </a:p>
          <a:p>
            <a:pPr lvl="1"/>
            <a:r>
              <a:rPr lang="en-US" smtClean="0"/>
              <a:t>Decade Born?</a:t>
            </a:r>
          </a:p>
          <a:p>
            <a:pPr lvl="1"/>
            <a:r>
              <a:rPr lang="en-US" smtClean="0"/>
              <a:t>Political Affiliation?</a:t>
            </a:r>
          </a:p>
          <a:p>
            <a:pPr lvl="1"/>
            <a:r>
              <a:rPr lang="en-US" smtClean="0"/>
              <a:t>Number of Siblings? </a:t>
            </a:r>
          </a:p>
          <a:p>
            <a:r>
              <a:rPr lang="en-US" smtClean="0"/>
              <a:t>What is the relationship? </a:t>
            </a:r>
          </a:p>
          <a:p>
            <a:pPr>
              <a:buFont typeface="Wingdings 2" pitchFamily="18" charset="2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Exploratory Data Analysis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pulent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409</TotalTime>
  <Words>1087</Words>
  <Application>Microsoft Office PowerPoint</Application>
  <PresentationFormat>On-screen Show (4:3)</PresentationFormat>
  <Paragraphs>184</Paragraphs>
  <Slides>31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2" baseType="lpstr">
      <vt:lpstr>Trebuchet MS</vt:lpstr>
      <vt:lpstr>Arial</vt:lpstr>
      <vt:lpstr>Wingdings 2</vt:lpstr>
      <vt:lpstr>Wingdings</vt:lpstr>
      <vt:lpstr>Calibri</vt:lpstr>
      <vt:lpstr>Opulent</vt:lpstr>
      <vt:lpstr>Opulent</vt:lpstr>
      <vt:lpstr>Opulent</vt:lpstr>
      <vt:lpstr>Opulent</vt:lpstr>
      <vt:lpstr>Opulent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</vt:vector>
  </TitlesOfParts>
  <Company>Central Bucks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Nature of Nature vs. Nurture</dc:title>
  <dc:creator>Gradwell.G308</dc:creator>
  <cp:lastModifiedBy>koneli</cp:lastModifiedBy>
  <cp:revision>45</cp:revision>
  <dcterms:created xsi:type="dcterms:W3CDTF">2011-06-03T17:30:52Z</dcterms:created>
  <dcterms:modified xsi:type="dcterms:W3CDTF">2012-05-03T14:36:42Z</dcterms:modified>
</cp:coreProperties>
</file>